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4" r:id="rId22"/>
    <p:sldId id="282" r:id="rId23"/>
    <p:sldId id="281" r:id="rId2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74076" autoAdjust="0"/>
  </p:normalViewPr>
  <p:slideViewPr>
    <p:cSldViewPr snapToGrid="0">
      <p:cViewPr varScale="1">
        <p:scale>
          <a:sx n="103" d="100"/>
          <a:sy n="103" d="100"/>
        </p:scale>
        <p:origin x="253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Buonasera</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Del Fante Andrea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oggi</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a:p>
            <a:r>
              <a:rPr lang="en-US" sz="2000" b="1" u="sng" strike="noStrike" spc="-1" dirty="0">
                <a:solidFill>
                  <a:srgbClr val="000000"/>
                </a:solidFill>
                <a:uFill>
                  <a:solidFill>
                    <a:srgbClr val="FFFFFF"/>
                  </a:solidFill>
                </a:uFill>
                <a:latin typeface="Arial"/>
              </a:rPr>
              <a:t>Dire </a:t>
            </a:r>
            <a:r>
              <a:rPr lang="en-US" sz="2000" b="1" u="sng" strike="noStrike" spc="-1" dirty="0" err="1">
                <a:solidFill>
                  <a:srgbClr val="000000"/>
                </a:solidFill>
                <a:uFill>
                  <a:solidFill>
                    <a:srgbClr val="FFFFFF"/>
                  </a:solidFill>
                </a:uFill>
                <a:latin typeface="Arial"/>
              </a:rPr>
              <a:t>che</a:t>
            </a:r>
            <a:r>
              <a:rPr lang="en-US" sz="2000" b="1" u="sng" strike="noStrike" spc="-1" dirty="0">
                <a:solidFill>
                  <a:srgbClr val="000000"/>
                </a:solidFill>
                <a:uFill>
                  <a:solidFill>
                    <a:srgbClr val="FFFFFF"/>
                  </a:solidFill>
                </a:uFill>
                <a:latin typeface="Arial"/>
              </a:rPr>
              <a:t> random walk a </a:t>
            </a:r>
            <a:r>
              <a:rPr lang="en-US" sz="2000" b="1" u="sng" strike="noStrike" spc="-1" dirty="0" err="1">
                <a:solidFill>
                  <a:srgbClr val="000000"/>
                </a:solidFill>
                <a:uFill>
                  <a:solidFill>
                    <a:srgbClr val="FFFFFF"/>
                  </a:solidFill>
                </a:uFill>
                <a:latin typeface="Arial"/>
              </a:rPr>
              <a:t>partenza</a:t>
            </a:r>
            <a:r>
              <a:rPr lang="en-US" sz="2000" b="1" u="sng" strike="noStrike" spc="-1" dirty="0">
                <a:solidFill>
                  <a:srgbClr val="000000"/>
                </a:solidFill>
                <a:uFill>
                  <a:solidFill>
                    <a:srgbClr val="FFFFFF"/>
                  </a:solidFill>
                </a:uFill>
                <a:latin typeface="Arial"/>
              </a:rPr>
              <a:t> </a:t>
            </a:r>
            <a:r>
              <a:rPr lang="en-US" sz="2000" b="1" u="sng" strike="noStrike" spc="-1" dirty="0" err="1">
                <a:solidFill>
                  <a:srgbClr val="000000"/>
                </a:solidFill>
                <a:uFill>
                  <a:solidFill>
                    <a:srgbClr val="FFFFFF"/>
                  </a:solidFill>
                </a:uFill>
                <a:latin typeface="Arial"/>
              </a:rPr>
              <a:t>fissa</a:t>
            </a:r>
            <a:r>
              <a:rPr lang="en-US" sz="2000" b="1" u="sng" strike="noStrike" spc="-1" dirty="0">
                <a:solidFill>
                  <a:srgbClr val="000000"/>
                </a:solidFill>
                <a:uFill>
                  <a:solidFill>
                    <a:srgbClr val="FFFFFF"/>
                  </a:solidFill>
                </a:uFill>
                <a:latin typeface="Arial"/>
              </a:rPr>
              <a:t> ha </a:t>
            </a:r>
            <a:r>
              <a:rPr lang="en-US" sz="2000" b="1" u="sng" strike="noStrike" spc="-1" dirty="0" err="1">
                <a:solidFill>
                  <a:srgbClr val="000000"/>
                </a:solidFill>
                <a:uFill>
                  <a:solidFill>
                    <a:srgbClr val="FFFFFF"/>
                  </a:solidFill>
                </a:uFill>
                <a:latin typeface="Arial"/>
              </a:rPr>
              <a:t>partenza</a:t>
            </a:r>
            <a:r>
              <a:rPr lang="en-US" sz="2000" b="1" u="sng" strike="noStrike" spc="-1" dirty="0">
                <a:solidFill>
                  <a:srgbClr val="000000"/>
                </a:solidFill>
                <a:uFill>
                  <a:solidFill>
                    <a:srgbClr val="FFFFFF"/>
                  </a:solidFill>
                </a:uFill>
                <a:latin typeface="Arial"/>
              </a:rPr>
              <a:t> </a:t>
            </a:r>
            <a:r>
              <a:rPr lang="en-US" sz="2000" b="1" u="sng" strike="noStrike" spc="-1" dirty="0" err="1">
                <a:solidFill>
                  <a:srgbClr val="000000"/>
                </a:solidFill>
                <a:uFill>
                  <a:solidFill>
                    <a:srgbClr val="FFFFFF"/>
                  </a:solidFill>
                </a:uFill>
                <a:latin typeface="Arial"/>
              </a:rPr>
              <a:t>sempre</a:t>
            </a:r>
            <a:r>
              <a:rPr lang="en-US" sz="2000" b="1" u="sng" strike="noStrike" spc="-1" dirty="0">
                <a:solidFill>
                  <a:srgbClr val="000000"/>
                </a:solidFill>
                <a:uFill>
                  <a:solidFill>
                    <a:srgbClr val="FFFFFF"/>
                  </a:solidFill>
                </a:uFill>
                <a:latin typeface="Arial"/>
              </a:rPr>
              <a:t> da homepage.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a:p>
            <a:r>
              <a:rPr lang="en-US" sz="2000" b="1" u="sng" strike="noStrike" spc="-1" dirty="0" err="1">
                <a:solidFill>
                  <a:srgbClr val="000000"/>
                </a:solidFill>
                <a:uFill>
                  <a:solidFill>
                    <a:srgbClr val="FFFFFF"/>
                  </a:solidFill>
                </a:uFill>
                <a:latin typeface="Arial"/>
              </a:rPr>
              <a:t>Utilizza</a:t>
            </a:r>
            <a:r>
              <a:rPr lang="en-US" sz="2000" b="1" u="sng" strike="noStrike" spc="-1" baseline="0" dirty="0">
                <a:solidFill>
                  <a:srgbClr val="000000"/>
                </a:solidFill>
                <a:uFill>
                  <a:solidFill>
                    <a:srgbClr val="FFFFFF"/>
                  </a:solidFill>
                </a:uFill>
                <a:latin typeface="Arial"/>
              </a:rPr>
              <a:t> DOCUMENTO al </a:t>
            </a:r>
            <a:r>
              <a:rPr lang="en-US" sz="2000" b="1" u="sng" strike="noStrike" spc="-1" baseline="0" dirty="0" err="1">
                <a:solidFill>
                  <a:srgbClr val="000000"/>
                </a:solidFill>
                <a:uFill>
                  <a:solidFill>
                    <a:srgbClr val="FFFFFF"/>
                  </a:solidFill>
                </a:uFill>
                <a:latin typeface="Arial"/>
              </a:rPr>
              <a:t>posto</a:t>
            </a:r>
            <a:r>
              <a:rPr lang="en-US" sz="2000" b="1" u="sng" strike="noStrike" spc="-1" baseline="0" dirty="0">
                <a:solidFill>
                  <a:srgbClr val="000000"/>
                </a:solidFill>
                <a:uFill>
                  <a:solidFill>
                    <a:srgbClr val="FFFFFF"/>
                  </a:solidFill>
                </a:uFill>
                <a:latin typeface="Arial"/>
              </a:rPr>
              <a:t> di </a:t>
            </a:r>
            <a:r>
              <a:rPr lang="en-US" sz="2000" b="1" u="sng" strike="noStrike" spc="-1" baseline="0" dirty="0" err="1">
                <a:solidFill>
                  <a:srgbClr val="000000"/>
                </a:solidFill>
                <a:uFill>
                  <a:solidFill>
                    <a:srgbClr val="FFFFFF"/>
                  </a:solidFill>
                </a:uFill>
                <a:latin typeface="Arial"/>
              </a:rPr>
              <a:t>paragrafo</a:t>
            </a:r>
            <a:endParaRPr lang="en-US" sz="2000" b="1" u="sng"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a:t>
            </a:r>
            <a:r>
              <a:rPr lang="it-IT" sz="1200" kern="1200" baseline="0" dirty="0">
                <a:solidFill>
                  <a:schemeClr val="tx1"/>
                </a:solidFill>
                <a:effectLst/>
                <a:latin typeface="+mn-lt"/>
                <a:ea typeface="+mn-ea"/>
                <a:cs typeface="+mn-cs"/>
              </a:rPr>
              <a:t> test di </a:t>
            </a:r>
            <a:r>
              <a:rPr lang="it-IT" sz="1200" kern="1200" baseline="0" dirty="0" err="1">
                <a:solidFill>
                  <a:schemeClr val="tx1"/>
                </a:solidFill>
                <a:effectLst/>
                <a:latin typeface="+mn-lt"/>
                <a:ea typeface="+mn-ea"/>
                <a:cs typeface="+mn-cs"/>
              </a:rPr>
              <a:t>Wilcoxon</a:t>
            </a:r>
            <a:r>
              <a:rPr lang="it-IT" sz="1200" kern="1200" baseline="0" dirty="0">
                <a:solidFill>
                  <a:schemeClr val="tx1"/>
                </a:solidFill>
                <a:effectLst/>
                <a:latin typeface="+mn-lt"/>
                <a:ea typeface="+mn-ea"/>
                <a:cs typeface="+mn-cs"/>
              </a:rPr>
              <a:t> con il </a:t>
            </a:r>
            <a:r>
              <a:rPr lang="it-IT" sz="1200" kern="1200" baseline="0" dirty="0" err="1">
                <a:solidFill>
                  <a:schemeClr val="tx1"/>
                </a:solidFill>
                <a:effectLst/>
                <a:latin typeface="+mn-lt"/>
                <a:ea typeface="+mn-ea"/>
                <a:cs typeface="+mn-cs"/>
              </a:rPr>
              <a:t>p</a:t>
            </a:r>
            <a:r>
              <a:rPr lang="it-IT" sz="1200" kern="1200" baseline="0" dirty="0">
                <a:solidFill>
                  <a:schemeClr val="tx1"/>
                </a:solidFill>
                <a:effectLst/>
                <a:latin typeface="+mn-lt"/>
                <a:ea typeface="+mn-ea"/>
                <a:cs typeface="+mn-cs"/>
              </a:rPr>
              <a:t> </a:t>
            </a:r>
            <a:r>
              <a:rPr lang="it-IT" sz="1200" kern="1200" baseline="0" dirty="0" err="1">
                <a:solidFill>
                  <a:schemeClr val="tx1"/>
                </a:solidFill>
                <a:effectLst/>
                <a:latin typeface="+mn-lt"/>
                <a:ea typeface="+mn-ea"/>
                <a:cs typeface="+mn-cs"/>
              </a:rPr>
              <a:t>value</a:t>
            </a:r>
            <a:r>
              <a:rPr lang="it-IT" sz="1200" kern="1200" baseline="0" dirty="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generale, si può notare come l’algoritmo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I </a:t>
            </a:r>
            <a:r>
              <a:rPr lang="it-IT" sz="1200" b="1" kern="1200" dirty="0" err="1">
                <a:solidFill>
                  <a:schemeClr val="tx1"/>
                </a:solidFill>
                <a:effectLst/>
                <a:latin typeface="+mn-lt"/>
                <a:ea typeface="+mn-ea"/>
                <a:cs typeface="+mn-cs"/>
              </a:rPr>
              <a:t>dataset</a:t>
            </a:r>
            <a:r>
              <a:rPr lang="it-IT" sz="1200" b="1" kern="1200" dirty="0">
                <a:solidFill>
                  <a:schemeClr val="tx1"/>
                </a:solidFill>
                <a:effectLst/>
                <a:latin typeface="+mn-lt"/>
                <a:ea typeface="+mn-ea"/>
                <a:cs typeface="+mn-cs"/>
              </a:rPr>
              <a: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endParaRPr lang="it-IT" sz="1200" b="0" strike="noStrike" kern="1200" spc="-1" dirty="0">
              <a:solidFill>
                <a:schemeClr val="tx1"/>
              </a:solidFill>
              <a:effectLst/>
              <a:uFill>
                <a:solidFill>
                  <a:srgbClr val="FFFFFF"/>
                </a:solidFill>
              </a:uFill>
              <a:latin typeface="+mn-lt"/>
              <a:ea typeface="+mn-ea"/>
              <a:cs typeface="+mn-cs"/>
            </a:endParaRPr>
          </a:p>
          <a:p>
            <a:r>
              <a:rPr lang="it-IT" sz="1200" b="1" u="sng" strike="noStrike" kern="1200" spc="-1" dirty="0">
                <a:solidFill>
                  <a:schemeClr val="tx1"/>
                </a:solidFill>
                <a:effectLst/>
                <a:uFill>
                  <a:solidFill>
                    <a:srgbClr val="FFFFFF"/>
                  </a:solidFill>
                </a:uFill>
                <a:latin typeface="+mn-lt"/>
                <a:ea typeface="+mn-ea"/>
                <a:cs typeface="+mn-cs"/>
              </a:rPr>
              <a:t>Nel caso di LC ed NC, dato</a:t>
            </a:r>
            <a:r>
              <a:rPr lang="it-IT" sz="1200" b="1" u="sng" strike="noStrike" kern="1200" spc="-1" baseline="0" dirty="0">
                <a:solidFill>
                  <a:schemeClr val="tx1"/>
                </a:solidFill>
                <a:effectLst/>
                <a:uFill>
                  <a:solidFill>
                    <a:srgbClr val="FFFFFF"/>
                  </a:solidFill>
                </a:uFill>
                <a:latin typeface="+mn-lt"/>
                <a:ea typeface="+mn-ea"/>
                <a:cs typeface="+mn-cs"/>
              </a:rPr>
              <a:t> che sono stati presi siti altamente strutturati, le liste hanno filtrato pochi link rumore, producendo un </a:t>
            </a:r>
            <a:r>
              <a:rPr lang="it-IT" sz="1200" b="1" u="sng" strike="noStrike" kern="1200" spc="-1" baseline="0" dirty="0" err="1">
                <a:solidFill>
                  <a:schemeClr val="tx1"/>
                </a:solidFill>
                <a:effectLst/>
                <a:uFill>
                  <a:solidFill>
                    <a:srgbClr val="FFFFFF"/>
                  </a:solidFill>
                </a:uFill>
                <a:latin typeface="+mn-lt"/>
                <a:ea typeface="+mn-ea"/>
                <a:cs typeface="+mn-cs"/>
              </a:rPr>
              <a:t>sottografo</a:t>
            </a:r>
            <a:r>
              <a:rPr lang="it-IT" sz="1200" b="1" u="sng" strike="noStrike" kern="1200" spc="-1" baseline="0" dirty="0">
                <a:solidFill>
                  <a:schemeClr val="tx1"/>
                </a:solidFill>
                <a:effectLst/>
                <a:uFill>
                  <a:solidFill>
                    <a:srgbClr val="FFFFFF"/>
                  </a:solidFill>
                </a:uFill>
                <a:latin typeface="+mn-lt"/>
                <a:ea typeface="+mn-ea"/>
                <a:cs typeface="+mn-cs"/>
              </a:rPr>
              <a:t> molto simile a quello delle liste web.</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u="sng" strike="noStrike" kern="1200" spc="-1" dirty="0">
                <a:solidFill>
                  <a:schemeClr val="tx1"/>
                </a:solidFill>
                <a:effectLst/>
                <a:uFill>
                  <a:solidFill>
                    <a:srgbClr val="FFFFFF"/>
                  </a:solidFill>
                </a:uFill>
                <a:latin typeface="+mn-lt"/>
                <a:ea typeface="+mn-ea"/>
                <a:cs typeface="+mn-cs"/>
              </a:rPr>
              <a:t>I</a:t>
            </a:r>
            <a:r>
              <a:rPr lang="it-IT" sz="2000" b="1" u="sng" strike="noStrike" kern="1200" spc="-1" baseline="0" dirty="0">
                <a:solidFill>
                  <a:schemeClr val="tx1"/>
                </a:solidFill>
                <a:effectLst/>
                <a:uFill>
                  <a:solidFill>
                    <a:srgbClr val="FFFFFF"/>
                  </a:solidFill>
                </a:uFill>
                <a:latin typeface="+mn-lt"/>
                <a:ea typeface="+mn-ea"/>
                <a:cs typeface="+mn-cs"/>
              </a:rPr>
              <a:t> vettori che si sono generati vengono raggruppati meglio con algoritmi basati su </a:t>
            </a:r>
            <a:r>
              <a:rPr lang="it-IT" sz="2000" b="1" u="sng" strike="noStrike" kern="1200" spc="-1" baseline="0" dirty="0" err="1">
                <a:solidFill>
                  <a:schemeClr val="tx1"/>
                </a:solidFill>
                <a:effectLst/>
                <a:uFill>
                  <a:solidFill>
                    <a:srgbClr val="FFFFFF"/>
                  </a:solidFill>
                </a:uFill>
                <a:latin typeface="+mn-lt"/>
                <a:ea typeface="+mn-ea"/>
                <a:cs typeface="+mn-cs"/>
              </a:rPr>
              <a:t>centroidi</a:t>
            </a:r>
            <a:r>
              <a:rPr lang="it-IT" sz="2000" b="1" u="sng" strike="noStrike" kern="1200" spc="-1" baseline="0" dirty="0">
                <a:solidFill>
                  <a:schemeClr val="tx1"/>
                </a:solidFill>
                <a:effectLst/>
                <a:uFill>
                  <a:solidFill>
                    <a:srgbClr val="FFFFFF"/>
                  </a:solidFill>
                </a:uFill>
                <a:latin typeface="+mn-lt"/>
                <a:ea typeface="+mn-ea"/>
                <a:cs typeface="+mn-cs"/>
              </a:rPr>
              <a:t>.</a:t>
            </a:r>
            <a:endParaRPr lang="it-IT" sz="2000" b="1" u="sng" strike="noStrike" kern="1200" spc="-1" dirty="0">
              <a:solidFill>
                <a:schemeClr val="tx1"/>
              </a:solidFill>
              <a:effectLst/>
              <a:uFill>
                <a:solidFill>
                  <a:srgbClr val="FFFFFF"/>
                </a:solidFill>
              </a:uFill>
              <a:latin typeface="+mn-lt"/>
              <a:ea typeface="+mn-ea"/>
              <a:cs typeface="+mn-cs"/>
            </a:endParaRPr>
          </a:p>
          <a:p>
            <a:endParaRPr lang="en-US" sz="2000" b="1" u="sng"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 test di </a:t>
            </a:r>
            <a:r>
              <a:rPr lang="it-IT" sz="1200" kern="1200" dirty="0" err="1">
                <a:solidFill>
                  <a:schemeClr val="tx1"/>
                </a:solidFill>
                <a:effectLst/>
                <a:latin typeface="+mn-lt"/>
                <a:ea typeface="+mn-ea"/>
                <a:cs typeface="+mn-cs"/>
              </a:rPr>
              <a:t>Nemenyi</a:t>
            </a:r>
            <a:r>
              <a:rPr lang="it-IT" sz="1200" kern="1200" dirty="0">
                <a:solidFill>
                  <a:schemeClr val="tx1"/>
                </a:solidFill>
                <a:effectLst/>
                <a:latin typeface="+mn-lt"/>
                <a:ea typeface="+mn-ea"/>
                <a:cs typeface="+mn-cs"/>
              </a:rPr>
              <a:t>] </a:t>
            </a:r>
          </a:p>
          <a:p>
            <a:r>
              <a:rPr lang="it-IT" sz="1200" b="1" u="sng" kern="1200" dirty="0">
                <a:solidFill>
                  <a:schemeClr val="tx1"/>
                </a:solidFill>
                <a:effectLst/>
                <a:latin typeface="+mn-lt"/>
                <a:ea typeface="+mn-ea"/>
                <a:cs typeface="+mn-cs"/>
              </a:rPr>
              <a:t>Si ricorda che </a:t>
            </a:r>
            <a:r>
              <a:rPr lang="it-IT" sz="1200" b="1" u="sng" kern="1200" dirty="0" err="1">
                <a:solidFill>
                  <a:schemeClr val="tx1"/>
                </a:solidFill>
                <a:effectLst/>
                <a:latin typeface="+mn-lt"/>
                <a:ea typeface="+mn-ea"/>
                <a:cs typeface="+mn-cs"/>
              </a:rPr>
              <a:t>normalSkipgram</a:t>
            </a:r>
            <a:r>
              <a:rPr lang="it-IT" sz="1200" b="1" u="sng" kern="1200" dirty="0">
                <a:solidFill>
                  <a:schemeClr val="tx1"/>
                </a:solidFill>
                <a:effectLst/>
                <a:latin typeface="+mn-lt"/>
                <a:ea typeface="+mn-ea"/>
                <a:cs typeface="+mn-cs"/>
              </a:rPr>
              <a:t> è lo </a:t>
            </a:r>
            <a:r>
              <a:rPr lang="it-IT" sz="1200" b="1" u="sng" kern="1200" dirty="0" err="1">
                <a:solidFill>
                  <a:schemeClr val="tx1"/>
                </a:solidFill>
                <a:effectLst/>
                <a:latin typeface="+mn-lt"/>
                <a:ea typeface="+mn-ea"/>
                <a:cs typeface="+mn-cs"/>
              </a:rPr>
              <a:t>skipgram</a:t>
            </a:r>
            <a:r>
              <a:rPr lang="it-IT" sz="1200" b="1" u="sng" kern="1200" dirty="0">
                <a:solidFill>
                  <a:schemeClr val="tx1"/>
                </a:solidFill>
                <a:effectLst/>
                <a:latin typeface="+mn-lt"/>
                <a:ea typeface="+mn-ea"/>
                <a:cs typeface="+mn-cs"/>
              </a:rPr>
              <a:t> tradizionale</a:t>
            </a:r>
            <a:r>
              <a:rPr lang="it-IT" sz="1200" b="1" u="sng" kern="1200" baseline="0" dirty="0">
                <a:solidFill>
                  <a:schemeClr val="tx1"/>
                </a:solidFill>
                <a:effectLst/>
                <a:latin typeface="+mn-lt"/>
                <a:ea typeface="+mn-ea"/>
                <a:cs typeface="+mn-cs"/>
              </a:rPr>
              <a:t> abbinato al random </a:t>
            </a:r>
            <a:r>
              <a:rPr lang="it-IT" sz="1200" b="1" u="sng" kern="1200" baseline="0" dirty="0" err="1">
                <a:solidFill>
                  <a:schemeClr val="tx1"/>
                </a:solidFill>
                <a:effectLst/>
                <a:latin typeface="+mn-lt"/>
                <a:ea typeface="+mn-ea"/>
                <a:cs typeface="+mn-cs"/>
              </a:rPr>
              <a:t>walk</a:t>
            </a:r>
            <a:r>
              <a:rPr lang="it-IT" sz="1200" b="1" u="sng" kern="1200" baseline="0" dirty="0">
                <a:solidFill>
                  <a:schemeClr val="tx1"/>
                </a:solidFill>
                <a:effectLst/>
                <a:latin typeface="+mn-lt"/>
                <a:ea typeface="+mn-ea"/>
                <a:cs typeface="+mn-cs"/>
              </a:rPr>
              <a:t> con </a:t>
            </a:r>
            <a:r>
              <a:rPr lang="it-IT" sz="1200" b="1" u="sng" kern="1200" baseline="0" dirty="0" err="1">
                <a:solidFill>
                  <a:schemeClr val="tx1"/>
                </a:solidFill>
                <a:effectLst/>
                <a:latin typeface="+mn-lt"/>
                <a:ea typeface="+mn-ea"/>
                <a:cs typeface="+mn-cs"/>
              </a:rPr>
              <a:t>restart</a:t>
            </a:r>
            <a:r>
              <a:rPr lang="it-IT" sz="1200" b="1" u="sng" kern="1200" baseline="0" dirty="0">
                <a:solidFill>
                  <a:schemeClr val="tx1"/>
                </a:solidFill>
                <a:effectLst/>
                <a:latin typeface="+mn-lt"/>
                <a:ea typeface="+mn-ea"/>
                <a:cs typeface="+mn-cs"/>
              </a:rPr>
              <a:t>, mentre </a:t>
            </a:r>
            <a:r>
              <a:rPr lang="it-IT" sz="1200" b="1" u="sng" kern="1200" baseline="0" dirty="0" err="1">
                <a:solidFill>
                  <a:schemeClr val="tx1"/>
                </a:solidFill>
                <a:effectLst/>
                <a:latin typeface="+mn-lt"/>
                <a:ea typeface="+mn-ea"/>
                <a:cs typeface="+mn-cs"/>
              </a:rPr>
              <a:t>leftskipgram</a:t>
            </a:r>
            <a:r>
              <a:rPr lang="it-IT" sz="1200" b="1" u="sng" kern="1200" baseline="0" dirty="0">
                <a:solidFill>
                  <a:schemeClr val="tx1"/>
                </a:solidFill>
                <a:effectLst/>
                <a:latin typeface="+mn-lt"/>
                <a:ea typeface="+mn-ea"/>
                <a:cs typeface="+mn-cs"/>
              </a:rPr>
              <a:t> è lo </a:t>
            </a:r>
            <a:r>
              <a:rPr lang="it-IT" sz="1200" b="1" u="sng" kern="1200" baseline="0" dirty="0" err="1">
                <a:solidFill>
                  <a:schemeClr val="tx1"/>
                </a:solidFill>
                <a:effectLst/>
                <a:latin typeface="+mn-lt"/>
                <a:ea typeface="+mn-ea"/>
                <a:cs typeface="+mn-cs"/>
              </a:rPr>
              <a:t>skipgram</a:t>
            </a:r>
            <a:r>
              <a:rPr lang="it-IT" sz="1200" b="1" u="sng" kern="1200" baseline="0" dirty="0">
                <a:solidFill>
                  <a:schemeClr val="tx1"/>
                </a:solidFill>
                <a:effectLst/>
                <a:latin typeface="+mn-lt"/>
                <a:ea typeface="+mn-ea"/>
                <a:cs typeface="+mn-cs"/>
              </a:rPr>
              <a:t> modificato abbinato al random </a:t>
            </a:r>
            <a:r>
              <a:rPr lang="it-IT" sz="1200" b="1" u="sng" kern="1200" baseline="0" dirty="0" err="1">
                <a:solidFill>
                  <a:schemeClr val="tx1"/>
                </a:solidFill>
                <a:effectLst/>
                <a:latin typeface="+mn-lt"/>
                <a:ea typeface="+mn-ea"/>
                <a:cs typeface="+mn-cs"/>
              </a:rPr>
              <a:t>walk</a:t>
            </a:r>
            <a:r>
              <a:rPr lang="it-IT" sz="1200" b="1" u="sng" kern="1200" baseline="0" dirty="0">
                <a:solidFill>
                  <a:schemeClr val="tx1"/>
                </a:solidFill>
                <a:effectLst/>
                <a:latin typeface="+mn-lt"/>
                <a:ea typeface="+mn-ea"/>
                <a:cs typeface="+mn-cs"/>
              </a:rPr>
              <a:t> con </a:t>
            </a:r>
            <a:r>
              <a:rPr lang="it-IT" sz="1200" b="1" u="sng" kern="1200" baseline="0" dirty="0" err="1">
                <a:solidFill>
                  <a:schemeClr val="tx1"/>
                </a:solidFill>
                <a:effectLst/>
                <a:latin typeface="+mn-lt"/>
                <a:ea typeface="+mn-ea"/>
                <a:cs typeface="+mn-cs"/>
              </a:rPr>
              <a:t>restart</a:t>
            </a:r>
            <a:r>
              <a:rPr lang="it-IT" sz="1200" b="1" u="sng" kern="1200" baseline="0" dirty="0">
                <a:solidFill>
                  <a:schemeClr val="tx1"/>
                </a:solidFill>
                <a:effectLst/>
                <a:latin typeface="+mn-lt"/>
                <a:ea typeface="+mn-ea"/>
                <a:cs typeface="+mn-cs"/>
              </a:rPr>
              <a:t> dalla homepage.</a:t>
            </a:r>
            <a:endParaRPr lang="it-IT" sz="1200" b="1" u="sng"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a:t>
            </a:r>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0583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u="sng" kern="1200" baseline="0" dirty="0">
                <a:solidFill>
                  <a:schemeClr val="tx1"/>
                </a:solidFill>
                <a:effectLst/>
                <a:latin typeface="+mn-lt"/>
                <a:ea typeface="+mn-ea"/>
                <a:cs typeface="+mn-cs"/>
              </a:rPr>
              <a:t>In letteratura, esistono algoritmi di Clustering che raggruppano le pagine, senza combinare le molteplici rappresentazioni di una pagina web, ad esempio il testo, la struttura HTML, proprietà visuali, struttura ad hyperlink. Generalmente ne analizzano soltanto alcune, come: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u="sng" kern="1200" baseline="0" dirty="0">
                <a:solidFill>
                  <a:schemeClr val="tx1"/>
                </a:solidFill>
                <a:effectLst/>
                <a:latin typeface="+mn-lt"/>
                <a:ea typeface="+mn-ea"/>
                <a:cs typeface="+mn-cs"/>
              </a:rPr>
              <a:t>[elenco]</a:t>
            </a:r>
            <a:endParaRPr lang="it-IT" sz="1200" b="1" u="sng"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p>
          <a:p>
            <a:r>
              <a:rPr lang="it-IT" sz="1200" b="1" u="sng" kern="1200" dirty="0">
                <a:solidFill>
                  <a:schemeClr val="tx1"/>
                </a:solidFill>
                <a:effectLst/>
                <a:latin typeface="+mn-lt"/>
                <a:ea typeface="+mn-ea"/>
                <a:cs typeface="+mn-cs"/>
              </a:rPr>
              <a:t>In</a:t>
            </a:r>
            <a:r>
              <a:rPr lang="it-IT" sz="1200" b="1" u="sng" kern="1200" baseline="0" dirty="0">
                <a:solidFill>
                  <a:schemeClr val="tx1"/>
                </a:solidFill>
                <a:effectLst/>
                <a:latin typeface="+mn-lt"/>
                <a:ea typeface="+mn-ea"/>
                <a:cs typeface="+mn-cs"/>
              </a:rPr>
              <a:t> questa tesi sono state applicate due metodologie di </a:t>
            </a:r>
            <a:r>
              <a:rPr lang="it-IT" sz="1200" b="1" u="sng" kern="1200" baseline="0" dirty="0" err="1">
                <a:solidFill>
                  <a:schemeClr val="tx1"/>
                </a:solidFill>
                <a:effectLst/>
                <a:latin typeface="+mn-lt"/>
                <a:ea typeface="+mn-ea"/>
                <a:cs typeface="+mn-cs"/>
              </a:rPr>
              <a:t>crawling</a:t>
            </a:r>
            <a:r>
              <a:rPr lang="it-IT" sz="1200" b="1" u="sng" kern="1200" baseline="0" dirty="0">
                <a:solidFill>
                  <a:schemeClr val="tx1"/>
                </a:solidFill>
                <a:effectLst/>
                <a:latin typeface="+mn-lt"/>
                <a:ea typeface="+mn-ea"/>
                <a:cs typeface="+mn-cs"/>
              </a:rPr>
              <a:t>: tradizionale e una tecnica che permette solo di selezionare hyperlink all’interno di liste. Questo perché diversi lavori di letteratura affermano che </a:t>
            </a:r>
            <a:r>
              <a:rPr lang="it-IT" sz="1200" b="1" u="sng" kern="1200" baseline="0" dirty="0" err="1">
                <a:solidFill>
                  <a:schemeClr val="tx1"/>
                </a:solidFill>
                <a:effectLst/>
                <a:latin typeface="+mn-lt"/>
                <a:ea typeface="+mn-ea"/>
                <a:cs typeface="+mn-cs"/>
              </a:rPr>
              <a:t>url</a:t>
            </a:r>
            <a:r>
              <a:rPr lang="it-IT" sz="1200" b="1" u="sng" kern="1200" baseline="0" dirty="0">
                <a:solidFill>
                  <a:schemeClr val="tx1"/>
                </a:solidFill>
                <a:effectLst/>
                <a:latin typeface="+mn-lt"/>
                <a:ea typeface="+mn-ea"/>
                <a:cs typeface="+mn-cs"/>
              </a:rPr>
              <a:t> organizzati in liste web sono relativi a pagine web semanticamente simili.</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panose="02040503050406030204" pitchFamily="18"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panose="02040503050406030204" pitchFamily="18"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panose="02040503050406030204" pitchFamily="18"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documento</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documenti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b="0" i="1" spc="-1" smtClean="0">
                        <a:uFill>
                          <a:solidFill>
                            <a:srgbClr val="FFFFFF"/>
                          </a:solidFill>
                        </a:uFill>
                        <a:latin typeface="Cambria Math"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b="0" i="1" spc="-1" smtClean="0">
                        <a:uFill>
                          <a:solidFill>
                            <a:srgbClr val="FFFFFF"/>
                          </a:solidFill>
                        </a:uFill>
                        <a:latin typeface="Cambria Math" charset="0"/>
                        <a:ea typeface="Cambria Math" panose="02040503050406030204" pitchFamily="18"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rotWithShape="0">
                <a:blip r:embed="rId3"/>
                <a:stretch>
                  <a:fillRect l="-571" t="-3647"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2692203395"/>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con </a:t>
                      </a:r>
                      <a:r>
                        <a:rPr lang="it-IT" baseline="0" dirty="0" err="1"/>
                        <a:t>restart</a:t>
                      </a:r>
                      <a:r>
                        <a:rPr lang="it-IT" baseline="0" dirty="0"/>
                        <a:t>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con </a:t>
                      </a:r>
                      <a:r>
                        <a:rPr lang="it-IT" dirty="0" err="1"/>
                        <a:t>restart</a:t>
                      </a:r>
                      <a:r>
                        <a:rPr lang="it-IT" dirty="0"/>
                        <a:t> dalla homepage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graphicFrame>
        <p:nvGraphicFramePr>
          <p:cNvPr id="5" name="Tabella 4"/>
          <p:cNvGraphicFramePr>
            <a:graphicFrameLocks noGrp="1"/>
          </p:cNvGraphicFramePr>
          <p:nvPr>
            <p:extLst>
              <p:ext uri="{D42A27DB-BD31-4B8C-83A1-F6EECF244321}">
                <p14:modId xmlns:p14="http://schemas.microsoft.com/office/powerpoint/2010/main" val="1034015797"/>
              </p:ext>
            </p:extLst>
          </p:nvPr>
        </p:nvGraphicFramePr>
        <p:xfrm>
          <a:off x="-1" y="1178557"/>
          <a:ext cx="9141840" cy="5314401"/>
        </p:xfrm>
        <a:graphic>
          <a:graphicData uri="http://schemas.openxmlformats.org/drawingml/2006/table">
            <a:tbl>
              <a:tblPr firstRow="1" bandRow="1">
                <a:tableStyleId>{5C22544A-7EE6-4342-B048-85BDC9FD1C3A}</a:tableStyleId>
              </a:tblPr>
              <a:tblGrid>
                <a:gridCol w="2889667">
                  <a:extLst>
                    <a:ext uri="{9D8B030D-6E8A-4147-A177-3AD203B41FA5}">
                      <a16:colId xmlns:a16="http://schemas.microsoft.com/office/drawing/2014/main" val="20000"/>
                    </a:ext>
                  </a:extLst>
                </a:gridCol>
                <a:gridCol w="1006773">
                  <a:extLst>
                    <a:ext uri="{9D8B030D-6E8A-4147-A177-3AD203B41FA5}">
                      <a16:colId xmlns:a16="http://schemas.microsoft.com/office/drawing/2014/main" val="20001"/>
                    </a:ext>
                  </a:extLst>
                </a:gridCol>
                <a:gridCol w="968346">
                  <a:extLst>
                    <a:ext uri="{9D8B030D-6E8A-4147-A177-3AD203B41FA5}">
                      <a16:colId xmlns:a16="http://schemas.microsoft.com/office/drawing/2014/main" val="20002"/>
                    </a:ext>
                  </a:extLst>
                </a:gridCol>
                <a:gridCol w="1141265">
                  <a:extLst>
                    <a:ext uri="{9D8B030D-6E8A-4147-A177-3AD203B41FA5}">
                      <a16:colId xmlns:a16="http://schemas.microsoft.com/office/drawing/2014/main" val="20003"/>
                    </a:ext>
                  </a:extLst>
                </a:gridCol>
                <a:gridCol w="1141265">
                  <a:extLst>
                    <a:ext uri="{9D8B030D-6E8A-4147-A177-3AD203B41FA5}">
                      <a16:colId xmlns:a16="http://schemas.microsoft.com/office/drawing/2014/main" val="20004"/>
                    </a:ext>
                  </a:extLst>
                </a:gridCol>
                <a:gridCol w="1006773">
                  <a:extLst>
                    <a:ext uri="{9D8B030D-6E8A-4147-A177-3AD203B41FA5}">
                      <a16:colId xmlns:a16="http://schemas.microsoft.com/office/drawing/2014/main" val="20005"/>
                    </a:ext>
                  </a:extLst>
                </a:gridCol>
                <a:gridCol w="987751">
                  <a:extLst>
                    <a:ext uri="{9D8B030D-6E8A-4147-A177-3AD203B41FA5}">
                      <a16:colId xmlns:a16="http://schemas.microsoft.com/office/drawing/2014/main" val="20006"/>
                    </a:ext>
                  </a:extLst>
                </a:gridCol>
              </a:tblGrid>
              <a:tr h="454197">
                <a:tc>
                  <a:txBody>
                    <a:bodyPr/>
                    <a:lstStyle/>
                    <a:p>
                      <a:r>
                        <a:rPr lang="it-IT" dirty="0"/>
                        <a:t>Configurazione</a:t>
                      </a:r>
                    </a:p>
                  </a:txBody>
                  <a:tcPr/>
                </a:tc>
                <a:tc>
                  <a:txBody>
                    <a:bodyPr/>
                    <a:lstStyle/>
                    <a:p>
                      <a:r>
                        <a:rPr lang="it-IT" dirty="0"/>
                        <a:t>AMI</a:t>
                      </a:r>
                    </a:p>
                  </a:txBody>
                  <a:tcPr/>
                </a:tc>
                <a:tc>
                  <a:txBody>
                    <a:bodyPr/>
                    <a:lstStyle/>
                    <a:p>
                      <a:r>
                        <a:rPr lang="it-IT" dirty="0"/>
                        <a:t>ARI</a:t>
                      </a:r>
                    </a:p>
                  </a:txBody>
                  <a:tcPr/>
                </a:tc>
                <a:tc>
                  <a:txBody>
                    <a:bodyPr/>
                    <a:lstStyle/>
                    <a:p>
                      <a:r>
                        <a:rPr lang="it-IT" dirty="0" err="1"/>
                        <a:t>Com</a:t>
                      </a:r>
                      <a:endParaRPr lang="it-IT" dirty="0"/>
                    </a:p>
                  </a:txBody>
                  <a:tcPr/>
                </a:tc>
                <a:tc>
                  <a:txBody>
                    <a:bodyPr/>
                    <a:lstStyle/>
                    <a:p>
                      <a:r>
                        <a:rPr lang="it-IT" dirty="0" err="1"/>
                        <a:t>Hom</a:t>
                      </a:r>
                      <a:endParaRPr lang="it-IT" dirty="0"/>
                    </a:p>
                  </a:txBody>
                  <a:tcPr/>
                </a:tc>
                <a:tc>
                  <a:txBody>
                    <a:bodyPr/>
                    <a:lstStyle/>
                    <a:p>
                      <a:r>
                        <a:rPr lang="it-IT" dirty="0" err="1"/>
                        <a:t>Silh</a:t>
                      </a:r>
                      <a:endParaRPr lang="it-IT" dirty="0"/>
                    </a:p>
                  </a:txBody>
                  <a:tcPr/>
                </a:tc>
                <a:tc>
                  <a:txBody>
                    <a:bodyPr/>
                    <a:lstStyle/>
                    <a:p>
                      <a:r>
                        <a:rPr lang="it-IT" dirty="0"/>
                        <a:t>V-M</a:t>
                      </a:r>
                    </a:p>
                  </a:txBody>
                  <a:tcPr/>
                </a:tc>
                <a:extLst>
                  <a:ext uri="{0D108BD9-81ED-4DB2-BD59-A6C34878D82A}">
                    <a16:rowId xmlns:a16="http://schemas.microsoft.com/office/drawing/2014/main" val="10000"/>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Combinato vs Struttura </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0.0031  </a:t>
                      </a:r>
                      <a:endParaRPr lang="nb-NO" b="1"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0.4105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0.0117</a:t>
                      </a:r>
                      <a:r>
                        <a:rPr lang="hr-HR" sz="1800" kern="1200" dirty="0">
                          <a:solidFill>
                            <a:schemeClr val="dk1"/>
                          </a:solidFill>
                          <a:effectLst/>
                          <a:latin typeface="+mn-lt"/>
                          <a:ea typeface="+mn-ea"/>
                          <a:cs typeface="+mn-cs"/>
                        </a:rPr>
                        <a:t>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0.0153</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0.4759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0.0115</a:t>
                      </a:r>
                      <a:r>
                        <a:rPr lang="hr-HR" sz="1800" kern="1200" dirty="0">
                          <a:solidFill>
                            <a:schemeClr val="dk1"/>
                          </a:solidFill>
                          <a:effectLst/>
                          <a:latin typeface="+mn-lt"/>
                          <a:ea typeface="+mn-ea"/>
                          <a:cs typeface="+mn-cs"/>
                        </a:rPr>
                        <a:t> </a:t>
                      </a:r>
                      <a:endParaRPr lang="hr-HR" dirty="0"/>
                    </a:p>
                    <a:p>
                      <a:pPr algn="ctr"/>
                      <a:r>
                        <a:rPr lang="it-IT" dirty="0"/>
                        <a:t>-</a:t>
                      </a:r>
                    </a:p>
                  </a:txBody>
                  <a:tcPr/>
                </a:tc>
                <a:extLst>
                  <a:ext uri="{0D108BD9-81ED-4DB2-BD59-A6C34878D82A}">
                    <a16:rowId xmlns:a16="http://schemas.microsoft.com/office/drawing/2014/main" val="10001"/>
                  </a:ext>
                </a:extLst>
              </a:tr>
              <a:tr h="810034">
                <a:tc>
                  <a:txBody>
                    <a:bodyPr/>
                    <a:lstStyle/>
                    <a:p>
                      <a:r>
                        <a:rPr lang="it-IT" sz="1800" kern="1200" dirty="0">
                          <a:solidFill>
                            <a:schemeClr val="dk1"/>
                          </a:solidFill>
                          <a:effectLst/>
                          <a:latin typeface="+mn-lt"/>
                          <a:ea typeface="+mn-ea"/>
                          <a:cs typeface="+mn-cs"/>
                        </a:rPr>
                        <a:t>Combinato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0.0004 </a:t>
                      </a:r>
                      <a:endParaRPr lang="is-IS" b="1" dirty="0"/>
                    </a:p>
                    <a:p>
                      <a:pPr marL="0" marR="0" indent="0" algn="ctr" defTabSz="914400" rtl="0" eaLnBrk="1" fontAlgn="auto" latinLnBrk="0" hangingPunct="1">
                        <a:lnSpc>
                          <a:spcPct val="100000"/>
                        </a:lnSpc>
                        <a:spcBef>
                          <a:spcPts val="0"/>
                        </a:spcBef>
                        <a:spcAft>
                          <a:spcPts val="0"/>
                        </a:spcAft>
                        <a:buClrTx/>
                        <a:buSzTx/>
                        <a:buFontTx/>
                        <a:buNone/>
                        <a:tabLst/>
                        <a:defRPr/>
                      </a:pP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0.0050</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2"/>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Struttura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0.1443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800" b="1" kern="1200" dirty="0">
                          <a:solidFill>
                            <a:schemeClr val="dk1"/>
                          </a:solidFill>
                          <a:effectLst/>
                          <a:latin typeface="+mn-lt"/>
                          <a:ea typeface="+mn-ea"/>
                          <a:cs typeface="+mn-cs"/>
                        </a:rPr>
                        <a:t>0.0389</a:t>
                      </a:r>
                      <a:r>
                        <a:rPr lang="it-IT" sz="1800" kern="1200" dirty="0">
                          <a:solidFill>
                            <a:schemeClr val="dk1"/>
                          </a:solidFill>
                          <a:effectLst/>
                          <a:latin typeface="+mn-lt"/>
                          <a:ea typeface="+mn-ea"/>
                          <a:cs typeface="+mn-cs"/>
                        </a:rPr>
                        <a:t> </a:t>
                      </a:r>
                      <a:endParaRPr lang="it-IT"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0.0065</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0.0019</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0.0067</a:t>
                      </a:r>
                      <a:r>
                        <a:rPr lang="is-IS" sz="1800" kern="1200" dirty="0">
                          <a:solidFill>
                            <a:schemeClr val="dk1"/>
                          </a:solidFill>
                          <a:effectLst/>
                          <a:latin typeface="+mn-lt"/>
                          <a:ea typeface="+mn-ea"/>
                          <a:cs typeface="+mn-cs"/>
                        </a:rPr>
                        <a:t> </a:t>
                      </a:r>
                      <a:endParaRPr lang="is-IS" dirty="0"/>
                    </a:p>
                    <a:p>
                      <a:pPr algn="ctr"/>
                      <a:r>
                        <a:rPr lang="it-IT" dirty="0"/>
                        <a:t>-</a:t>
                      </a:r>
                    </a:p>
                  </a:txBody>
                  <a:tcPr/>
                </a:tc>
                <a:extLst>
                  <a:ext uri="{0D108BD9-81ED-4DB2-BD59-A6C34878D82A}">
                    <a16:rowId xmlns:a16="http://schemas.microsoft.com/office/drawing/2014/main" val="10003"/>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LC vs NC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0.0344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0.0511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0.4154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0.1467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0.0586 </a:t>
                      </a:r>
                      <a:endParaRPr lang="pt-BR" dirty="0"/>
                    </a:p>
                    <a:p>
                      <a:pPr algn="ctr"/>
                      <a:r>
                        <a:rPr lang="it-IT" dirty="0"/>
                        <a:t>+</a:t>
                      </a:r>
                    </a:p>
                  </a:txBody>
                  <a:tcPr/>
                </a:tc>
                <a:extLst>
                  <a:ext uri="{0D108BD9-81ED-4DB2-BD59-A6C34878D82A}">
                    <a16:rowId xmlns:a16="http://schemas.microsoft.com/office/drawing/2014/main" val="10004"/>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err="1">
                          <a:solidFill>
                            <a:schemeClr val="dk1"/>
                          </a:solidFill>
                          <a:effectLst/>
                          <a:latin typeface="+mn-lt"/>
                          <a:ea typeface="+mn-ea"/>
                          <a:cs typeface="+mn-cs"/>
                        </a:rPr>
                        <a:t>KMeans</a:t>
                      </a:r>
                      <a:r>
                        <a:rPr lang="it-IT" sz="1800" kern="1200" dirty="0">
                          <a:solidFill>
                            <a:schemeClr val="dk1"/>
                          </a:solidFill>
                          <a:effectLst/>
                          <a:latin typeface="+mn-lt"/>
                          <a:ea typeface="+mn-ea"/>
                          <a:cs typeface="+mn-cs"/>
                        </a:rPr>
                        <a:t> vs </a:t>
                      </a:r>
                      <a:r>
                        <a:rPr lang="it-IT" sz="1800" kern="1200" dirty="0" err="1">
                          <a:solidFill>
                            <a:schemeClr val="dk1"/>
                          </a:solidFill>
                          <a:effectLst/>
                          <a:latin typeface="+mn-lt"/>
                          <a:ea typeface="+mn-ea"/>
                          <a:cs typeface="+mn-cs"/>
                        </a:rPr>
                        <a:t>HDBScan</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0.2322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5"/>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TF-IDF vs Doc2Vec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0.2875</a:t>
                      </a:r>
                    </a:p>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a:t>
                      </a:r>
                      <a:endParaRPr lang="fi-FI"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0.2643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0.2641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0.0707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0.1811 </a:t>
                      </a:r>
                      <a:endParaRPr lang="nb-NO" dirty="0"/>
                    </a:p>
                    <a:p>
                      <a:pPr algn="ctr"/>
                      <a:r>
                        <a:rPr lang="it-IT"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6840"/>
            <a:ext cx="9144000" cy="3968750"/>
          </a:xfrm>
          <a:prstGeom prst="rect">
            <a:avLst/>
          </a:prstGeom>
        </p:spPr>
      </p:pic>
    </p:spTree>
    <p:extLst>
      <p:ext uri="{BB962C8B-B14F-4D97-AF65-F5344CB8AC3E}">
        <p14:creationId xmlns:p14="http://schemas.microsoft.com/office/powerpoint/2010/main" val="130616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1259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standard</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a </a:t>
            </a:r>
            <a:r>
              <a:rPr lang="en-US" sz="2150" spc="-1" dirty="0" err="1">
                <a:uFill>
                  <a:solidFill>
                    <a:srgbClr val="FFFFFF"/>
                  </a:solidFill>
                </a:uFill>
              </a:rPr>
              <a:t>partenza</a:t>
            </a:r>
            <a:r>
              <a:rPr lang="en-US" sz="2150" spc="-1" dirty="0">
                <a:uFill>
                  <a:solidFill>
                    <a:srgbClr val="FFFFFF"/>
                  </a:solidFill>
                </a:uFill>
              </a:rPr>
              <a:t> </a:t>
            </a:r>
            <a:r>
              <a:rPr lang="en-US" sz="2150" spc="-1" dirty="0" err="1">
                <a:uFill>
                  <a:solidFill>
                    <a:srgbClr val="FFFFFF"/>
                  </a:solidFill>
                </a:uFill>
              </a:rPr>
              <a:t>fissa</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4036007" cy="47934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con restart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con restart </a:t>
            </a:r>
            <a:r>
              <a:rPr lang="en-US" sz="2000" spc="-1" dirty="0" err="1">
                <a:solidFill>
                  <a:srgbClr val="FF3333"/>
                </a:solidFill>
                <a:uFill>
                  <a:solidFill>
                    <a:srgbClr val="FFFFFF"/>
                  </a:solidFill>
                </a:uFill>
              </a:rPr>
              <a:t>dalla</a:t>
            </a:r>
            <a:r>
              <a:rPr lang="en-US" sz="2000" spc="-1" dirty="0">
                <a:solidFill>
                  <a:srgbClr val="FF3333"/>
                </a:solidFill>
                <a:uFill>
                  <a:solidFill>
                    <a:srgbClr val="FFFFFF"/>
                  </a:solidFill>
                </a:uFill>
              </a:rPr>
              <a:t> homepage</a:t>
            </a: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8059</TotalTime>
  <Words>4856</Words>
  <Application>Microsoft Office PowerPoint</Application>
  <PresentationFormat>Presentazione su schermo (4:3)</PresentationFormat>
  <Paragraphs>431</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Applicazione di tecniche di Word Embedding e Text Mining per il Clustering di pagine in un grafo Web</dc:title>
  <dc:subject/>
  <dc:creator/>
  <dc:description/>
  <cp:lastModifiedBy>Andrea Del Fante</cp:lastModifiedBy>
  <cp:revision>358</cp:revision>
  <cp:lastPrinted>2016-11-11T11:43:34Z</cp:lastPrinted>
  <dcterms:created xsi:type="dcterms:W3CDTF">2016-11-02T11:48:06Z</dcterms:created>
  <dcterms:modified xsi:type="dcterms:W3CDTF">2016-12-11T21:19:13Z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